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6" r:id="rId2"/>
    <p:sldId id="266" r:id="rId3"/>
    <p:sldId id="271" r:id="rId4"/>
    <p:sldId id="259" r:id="rId5"/>
    <p:sldId id="275" r:id="rId6"/>
    <p:sldId id="272" r:id="rId7"/>
    <p:sldId id="286" r:id="rId8"/>
    <p:sldId id="277" r:id="rId9"/>
    <p:sldId id="262" r:id="rId10"/>
    <p:sldId id="278" r:id="rId11"/>
    <p:sldId id="263" r:id="rId12"/>
    <p:sldId id="280" r:id="rId13"/>
    <p:sldId id="264" r:id="rId14"/>
    <p:sldId id="279" r:id="rId15"/>
    <p:sldId id="265" r:id="rId16"/>
    <p:sldId id="281" r:id="rId17"/>
    <p:sldId id="283" r:id="rId18"/>
    <p:sldId id="284" r:id="rId19"/>
    <p:sldId id="282" r:id="rId20"/>
    <p:sldId id="285" r:id="rId21"/>
    <p:sldId id="288" r:id="rId22"/>
    <p:sldId id="287" r:id="rId23"/>
    <p:sldId id="258" r:id="rId24"/>
    <p:sldId id="274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0" autoAdjust="0"/>
    <p:restoredTop sz="86401"/>
  </p:normalViewPr>
  <p:slideViewPr>
    <p:cSldViewPr snapToGrid="0">
      <p:cViewPr varScale="1">
        <p:scale>
          <a:sx n="109" d="100"/>
          <a:sy n="109" d="100"/>
        </p:scale>
        <p:origin x="816" y="17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A7EB9-07B2-4CCA-90C3-B99C25CCCA19}" type="datetimeFigureOut">
              <a:rPr lang="en-US" smtClean="0"/>
              <a:t>1/14/22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CF9A1-A275-4A90-A266-CD8DB0320B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0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5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5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57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9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81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94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81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45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91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4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1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8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7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3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1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8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CF9A1-A275-4A90-A266-CD8DB0320B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8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0B9-B1B3-2F47-BACE-048E96B6C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76AE4-9DC1-244A-B9DB-7CC055EDC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D72A1-8710-C445-8057-B688D6FA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8445-C61B-5541-8E03-1A8B70F31729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ADBD2-DF66-B343-807E-0E192EDE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0E08-EBCF-C643-9BED-36D7F56C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8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6DC9-0EBF-DB45-9C66-3C3FDCB2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24D12-912E-C242-AE1B-33BAD633E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17524-D29A-6642-8E31-043AC5E2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2A50-70E1-9647-87C7-69368500C966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5D2B9-C9BF-3542-92F6-8E937515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13706-3851-3842-8066-8AF86036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4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B13BE-9B90-EE47-B50E-42AA2A6B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3BFDB-76A3-0E45-858D-F367B07F1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257FC-07AF-AD48-AA53-997BB83A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E4820-9F4D-414A-8B9F-479544A3578D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2CF7B-06E1-6A46-88DE-E1D34B53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A496E-98DE-574B-BBAB-B1C66FC2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9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1450-07D8-5D4D-ACAA-68267390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3FB8-FB58-114C-AFC3-47307CBA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67389-94BC-4F47-B342-32EEDE23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AB1A8-2628-0347-9726-0AC83C65B3A7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09B04-9F99-BC47-93EA-911C2E12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7139-BA8C-9E40-B803-D6B4B1F2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8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DBE8-EBD8-AD44-B0EF-05FCDFE6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EDB5B-4F59-554B-B632-859D1CFF7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858F0-E9CD-1A46-8354-81629600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561-7279-E34C-8CBC-CFA86F3A06E8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D28EF-8295-624C-9D85-A0170271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C4FB9-7527-7B4D-9EFB-C05CA0F3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6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E64D-C158-654A-AEAD-E085A057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69E7-D958-8B4F-AD0A-7C5775644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288E8-E782-8D4F-907A-EDE2ED266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81C70-A9F3-0042-A382-A2F110E4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D80C-4509-DA49-8C38-B43707DAFC2F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3F609-4EE4-D748-ACCB-B00B89E5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E9C43-6872-B948-BD0D-6EA4BA4A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8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E230-24E1-6449-8504-0855DFBC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12652-46A3-D846-A407-F3ED67E5C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46EF1-B8E6-914E-9797-53C2335B6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3E444-3DA8-B94F-BC18-71DA420E8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DCED0-D079-A44F-AF49-D3BB58935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525959-84F1-E24D-A971-85116891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96A2-E139-9A46-AF82-98EAAC8A780A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00509-99E2-3A48-BDF5-53F31FDB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691F5-8B11-5845-8FB2-5D87BCCA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7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B346-F0F2-FA48-9C57-27562954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041B7-5469-1443-9035-44F0F35C5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14AE-2B51-334E-A28C-DC7F8BC2D89D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85BE0-9B8B-6542-83DC-4D893D83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8778-6A46-8F48-9B0D-4106C8AA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5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DFECC-BB34-AE41-8137-D190F0C4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A54E-8704-DC41-B199-F7ABFB865E54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E6638-5C9C-1D4A-A8E6-B247B614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6A242-7AAB-B44D-92BC-23CC9122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0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1E69-13EC-DC45-81DE-9CC94BFF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DC0F9-8667-8047-97EE-30DF64700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63BC1-B3E0-AC4D-B3D2-B4FCE6879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998C5-BA3C-9E4F-85ED-FA48DDB7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3392-2BA1-D347-A09D-EFD2176EA358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CCDD4-E779-194D-B964-B89E5FD4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12032-39B2-B442-BDAE-32E50406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8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19C6-A67B-2547-9D42-F58212FF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84D38-5961-EB4E-BF7A-506BA096E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065C9-B794-1341-8619-E3308BA5B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1DD3B-7EFB-414A-98A3-35AFD3DF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B31B3-167A-B042-9C64-EEC678D25483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73D67-1B32-E74F-B919-4DDD6E06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FD89-F624-4F48-B09C-D15DA85C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B068D-0A9F-6546-87CE-C9EEBC51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6FA53-0FA6-9147-B75B-56EE9B455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5103-86F2-5B43-BC30-6B0BD16DE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EBA8-0CD9-BA47-AC90-482BA2323A25}" type="datetime1">
              <a:rPr lang="en-US" smtClean="0"/>
              <a:t>1/14/22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80FD4-870F-3C40-8C3B-5D0430B73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DB72B-6BAB-1849-822A-2BD73E8F9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98327-7A2C-44E7-8CE5-FA8F44A712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9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da.mit.edu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ndaqa.mit.edu/fibi-agreement?url=fibi/dashboard/agreement-lis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da.mit.ed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RA-help@mit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nda-dua-team@mit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da.mit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daqa.mit.edu/fibi-agreement?url=fibi/dashboard/agreement-li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User Guide to Requesting NDAs/DUAs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711201" y="2059928"/>
            <a:ext cx="1056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Agreement Module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FACD3C-02B6-9145-AD6C-E18AB6A4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</a:t>
            </a:fld>
            <a:endParaRPr lang="en-US" dirty="0"/>
          </a:p>
        </p:txBody>
      </p:sp>
      <p:sp>
        <p:nvSpPr>
          <p:cNvPr id="16" name="Rectangle 15" descr="Agreement Module &quot;User Guide to Requesting NDAs/DUAs&quot;">
            <a:extLst>
              <a:ext uri="{FF2B5EF4-FFF2-40B4-BE49-F238E27FC236}">
                <a16:creationId xmlns:a16="http://schemas.microsoft.com/office/drawing/2014/main" id="{09CE8F2F-FC57-4B08-82DF-9922CFB20930}"/>
              </a:ext>
            </a:extLst>
          </p:cNvPr>
          <p:cNvSpPr/>
          <p:nvPr/>
        </p:nvSpPr>
        <p:spPr>
          <a:xfrm>
            <a:off x="2988733" y="28758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i="1" dirty="0"/>
              <a:t>User Guide to Requesting NDAs/DUAs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F2AF4B-D69A-4B35-B348-720C2CF3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201" y="1210733"/>
            <a:ext cx="10566399" cy="2370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BDAFA-85CD-4E11-858B-BA921E46B95F}"/>
              </a:ext>
            </a:extLst>
          </p:cNvPr>
          <p:cNvSpPr txBox="1"/>
          <p:nvPr/>
        </p:nvSpPr>
        <p:spPr>
          <a:xfrm>
            <a:off x="4026235" y="4551341"/>
            <a:ext cx="372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January 2022</a:t>
            </a:r>
          </a:p>
        </p:txBody>
      </p:sp>
      <p:pic>
        <p:nvPicPr>
          <p:cNvPr id="9" name="Picture 8" descr="MIT OSATT Logo&#10;">
            <a:extLst>
              <a:ext uri="{FF2B5EF4-FFF2-40B4-BE49-F238E27FC236}">
                <a16:creationId xmlns:a16="http://schemas.microsoft.com/office/drawing/2014/main" id="{BE862A0A-7375-0C41-8DB9-C1777071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5437401" cy="5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Adding MIT People to the NDA/DUA request video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4963206" y="396970"/>
            <a:ext cx="669761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Adding MIT People to the NDA/DUA Request Video</a:t>
            </a:r>
          </a:p>
          <a:p>
            <a:pPr algn="ctr"/>
            <a:r>
              <a:rPr lang="en-US" sz="1600" b="1" dirty="0"/>
              <a:t>NOTE: </a:t>
            </a:r>
            <a:r>
              <a:rPr lang="en-US" sz="1600" dirty="0"/>
              <a:t>Hover cursor over image for video controls at bottom of screen</a:t>
            </a:r>
            <a:endParaRPr lang="en-US" sz="16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7D8940-6EA5-469C-9609-A734DF53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 dirty="0"/>
              <a:t>53 V2 User Guide to Requesting NDAs-DUAs January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AAC85C5E-DCCD-AA46-A4B5-6D7717F99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2" name="AM_Adding People 1.5.22" descr="Adding People Video (no sound)">
            <a:hlinkClick r:id="" action="ppaction://media"/>
            <a:extLst>
              <a:ext uri="{FF2B5EF4-FFF2-40B4-BE49-F238E27FC236}">
                <a16:creationId xmlns:a16="http://schemas.microsoft.com/office/drawing/2014/main" id="{14C184D9-B6DD-2E4D-B18E-6FFA16D845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724" y="1240111"/>
            <a:ext cx="9370848" cy="49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6" y="1577269"/>
            <a:ext cx="10813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Enter the other organization associated with the NDA/DUA to the </a:t>
            </a:r>
            <a:r>
              <a:rPr lang="en-US" b="1" dirty="0"/>
              <a:t>Other Organization </a:t>
            </a:r>
            <a:r>
              <a:rPr lang="en-US" dirty="0"/>
              <a:t>section by selecting </a:t>
            </a:r>
            <a:r>
              <a:rPr lang="en-US" b="1" dirty="0"/>
              <a:t>Add Organization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Use the elastic search to type in the </a:t>
            </a:r>
            <a:r>
              <a:rPr lang="en-US" b="1" dirty="0"/>
              <a:t>Organization Name </a:t>
            </a:r>
            <a:r>
              <a:rPr lang="en-US" dirty="0"/>
              <a:t>and select </a:t>
            </a:r>
            <a:r>
              <a:rPr lang="en-US" b="1" dirty="0">
                <a:solidFill>
                  <a:srgbClr val="0070C0"/>
                </a:solidFill>
              </a:rPr>
              <a:t>Add </a:t>
            </a:r>
            <a:r>
              <a:rPr lang="en-US" dirty="0"/>
              <a:t>for new.</a:t>
            </a:r>
          </a:p>
        </p:txBody>
      </p:sp>
      <p:sp>
        <p:nvSpPr>
          <p:cNvPr id="13" name="TextBox 12" descr="NOTE:  At least one Organization must be included before the request can be submitted.  &#10;">
            <a:extLst>
              <a:ext uri="{FF2B5EF4-FFF2-40B4-BE49-F238E27FC236}">
                <a16:creationId xmlns:a16="http://schemas.microsoft.com/office/drawing/2014/main" id="{19FC0FD1-A1B2-4BC0-972D-0158CA6A6BC1}"/>
              </a:ext>
            </a:extLst>
          </p:cNvPr>
          <p:cNvSpPr txBox="1"/>
          <p:nvPr/>
        </p:nvSpPr>
        <p:spPr>
          <a:xfrm>
            <a:off x="8109003" y="3474577"/>
            <a:ext cx="2538047" cy="1631216"/>
          </a:xfrm>
          <a:prstGeom prst="rect">
            <a:avLst/>
          </a:prstGeom>
          <a:solidFill>
            <a:srgbClr val="002060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NOTE:  At least one </a:t>
            </a:r>
            <a:r>
              <a:rPr lang="en-US" sz="2000" b="1" dirty="0">
                <a:solidFill>
                  <a:schemeClr val="bg1"/>
                </a:solidFill>
              </a:rPr>
              <a:t>Organization</a:t>
            </a:r>
            <a:r>
              <a:rPr lang="en-US" sz="2000" dirty="0">
                <a:solidFill>
                  <a:schemeClr val="bg1"/>
                </a:solidFill>
              </a:rPr>
              <a:t> must be included before the request can be submitted.  </a:t>
            </a:r>
          </a:p>
        </p:txBody>
      </p:sp>
      <p:pic>
        <p:nvPicPr>
          <p:cNvPr id="6" name="Picture 5" descr="Add Organizartion button screenshot">
            <a:extLst>
              <a:ext uri="{FF2B5EF4-FFF2-40B4-BE49-F238E27FC236}">
                <a16:creationId xmlns:a16="http://schemas.microsoft.com/office/drawing/2014/main" id="{313868DC-9D34-4976-BE7F-D542DCBB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274" y="1900435"/>
            <a:ext cx="985940" cy="421660"/>
          </a:xfrm>
          <a:prstGeom prst="rect">
            <a:avLst/>
          </a:prstGeom>
        </p:spPr>
      </p:pic>
      <p:pic>
        <p:nvPicPr>
          <p:cNvPr id="7" name="Picture 6" descr="Add Organization screenshot">
            <a:extLst>
              <a:ext uri="{FF2B5EF4-FFF2-40B4-BE49-F238E27FC236}">
                <a16:creationId xmlns:a16="http://schemas.microsoft.com/office/drawing/2014/main" id="{47CA38C8-A82F-4CAB-A66E-9667C8FE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79" y="2865431"/>
            <a:ext cx="5952078" cy="297940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F4315DD-5E05-41E9-9C52-9930E2E4EE4D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003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Adding an Outside Organization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E4571-E889-4EA5-AB99-304294C06572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7865C6C-93E6-4331-B16D-F3EB4B36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17CCD-B564-2942-876D-A9B06295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11</a:t>
            </a:fld>
            <a:endParaRPr lang="en-US" dirty="0"/>
          </a:p>
        </p:txBody>
      </p:sp>
      <p:pic>
        <p:nvPicPr>
          <p:cNvPr id="15" name="Picture 14" descr="MIT OSATT Logo">
            <a:extLst>
              <a:ext uri="{FF2B5EF4-FFF2-40B4-BE49-F238E27FC236}">
                <a16:creationId xmlns:a16="http://schemas.microsoft.com/office/drawing/2014/main" id="{D89F43A3-80D0-C941-AAF6-E97309EFE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Adding an Organization Video&#10;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4635499" y="123145"/>
            <a:ext cx="5933123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Adding an Organization Vi</a:t>
            </a:r>
            <a:r>
              <a:rPr lang="en-US" sz="1400" b="1" dirty="0"/>
              <a:t>deo</a:t>
            </a:r>
          </a:p>
          <a:p>
            <a:pPr algn="ctr"/>
            <a:r>
              <a:rPr lang="en-US" sz="1400" b="1" dirty="0"/>
              <a:t>NOTE: </a:t>
            </a:r>
            <a:r>
              <a:rPr lang="en-US" sz="1400" dirty="0"/>
              <a:t>Hover cursor over image for video controls at bottom of screen</a:t>
            </a:r>
            <a:endParaRPr lang="en-US" sz="14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805C64-6EC2-4126-8798-31ACA1A3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B5051B7A-91D8-854F-8C00-7DD3B0D5F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2863187" cy="297951"/>
          </a:xfrm>
          <a:prstGeom prst="rect">
            <a:avLst/>
          </a:prstGeom>
        </p:spPr>
      </p:pic>
      <p:pic>
        <p:nvPicPr>
          <p:cNvPr id="3" name="NdA DUA Adding Sponsor 1.7.22" descr="NDA DUA Adding Sponsor Video (no sound)">
            <a:hlinkClick r:id="" action="ppaction://media"/>
            <a:extLst>
              <a:ext uri="{FF2B5EF4-FFF2-40B4-BE49-F238E27FC236}">
                <a16:creationId xmlns:a16="http://schemas.microsoft.com/office/drawing/2014/main" id="{2E549C92-974C-9D48-828A-F2B1B51BE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079" y="968617"/>
            <a:ext cx="9833552" cy="55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8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711200" y="1665936"/>
            <a:ext cx="1105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Enter a contact for the Outside Organization to the Outside Organization section by selecting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Manually enter the </a:t>
            </a:r>
            <a:r>
              <a:rPr lang="en-US" b="1" dirty="0"/>
              <a:t>Person Name </a:t>
            </a:r>
            <a:r>
              <a:rPr lang="en-US" dirty="0"/>
              <a:t>and </a:t>
            </a:r>
            <a:r>
              <a:rPr lang="en-US" b="1" dirty="0"/>
              <a:t>Email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Type</a:t>
            </a:r>
            <a:r>
              <a:rPr lang="en-US" dirty="0"/>
              <a:t> will default to </a:t>
            </a:r>
            <a:r>
              <a:rPr lang="en-US" b="1" dirty="0"/>
              <a:t>Primary</a:t>
            </a:r>
            <a:r>
              <a:rPr lang="en-US" dirty="0"/>
              <a:t> for the first contact entered.  Use drop-down to edit contact type.</a:t>
            </a:r>
          </a:p>
        </p:txBody>
      </p:sp>
      <p:pic>
        <p:nvPicPr>
          <p:cNvPr id="15" name="Picture 14" descr="Add Organization Contact screenshot">
            <a:extLst>
              <a:ext uri="{FF2B5EF4-FFF2-40B4-BE49-F238E27FC236}">
                <a16:creationId xmlns:a16="http://schemas.microsoft.com/office/drawing/2014/main" id="{7748EEF5-3D44-4C8A-A91B-5F47F1662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96" y="3066129"/>
            <a:ext cx="6843874" cy="299274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307AD49-3AA2-406D-A240-24C8AB7003C0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Adding an Organization 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E0367F-F80E-4BEF-A7C6-F8B74FA9908D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sound).</a:t>
            </a:r>
          </a:p>
        </p:txBody>
      </p:sp>
      <p:sp>
        <p:nvSpPr>
          <p:cNvPr id="12" name="TextBox 11" descr="NOTE:  At least one Organization Contact must be included for each Party before the request can be submitted.  &#10;">
            <a:extLst>
              <a:ext uri="{FF2B5EF4-FFF2-40B4-BE49-F238E27FC236}">
                <a16:creationId xmlns:a16="http://schemas.microsoft.com/office/drawing/2014/main" id="{849F984E-CF28-474D-98A7-16353BFAAF32}"/>
              </a:ext>
            </a:extLst>
          </p:cNvPr>
          <p:cNvSpPr txBox="1"/>
          <p:nvPr/>
        </p:nvSpPr>
        <p:spPr>
          <a:xfrm>
            <a:off x="8549657" y="3333817"/>
            <a:ext cx="2538047" cy="2246769"/>
          </a:xfrm>
          <a:prstGeom prst="rect">
            <a:avLst/>
          </a:prstGeom>
          <a:solidFill>
            <a:srgbClr val="002060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NOTE:  At least one </a:t>
            </a:r>
            <a:r>
              <a:rPr lang="en-US" sz="2000" b="1" dirty="0">
                <a:solidFill>
                  <a:schemeClr val="bg1"/>
                </a:solidFill>
              </a:rPr>
              <a:t>Organization Contact </a:t>
            </a:r>
            <a:r>
              <a:rPr lang="en-US" sz="2000" dirty="0">
                <a:solidFill>
                  <a:schemeClr val="bg1"/>
                </a:solidFill>
              </a:rPr>
              <a:t>must be included for each outside organization before the request can be submitted. 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6D64B47-CD93-4D09-8C0F-6BA704D2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CEF35-21BC-F149-9494-2BF13E6B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 descr="Add Contact button screenshot">
            <a:extLst>
              <a:ext uri="{FF2B5EF4-FFF2-40B4-BE49-F238E27FC236}">
                <a16:creationId xmlns:a16="http://schemas.microsoft.com/office/drawing/2014/main" id="{989370C7-506A-4F80-A699-F49EFB3E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678" y="1586225"/>
            <a:ext cx="1388243" cy="538299"/>
          </a:xfrm>
          <a:prstGeom prst="rect">
            <a:avLst/>
          </a:prstGeom>
        </p:spPr>
      </p:pic>
      <p:pic>
        <p:nvPicPr>
          <p:cNvPr id="14" name="Picture 13" descr="MIT OSATT Logo">
            <a:extLst>
              <a:ext uri="{FF2B5EF4-FFF2-40B4-BE49-F238E27FC236}">
                <a16:creationId xmlns:a16="http://schemas.microsoft.com/office/drawing/2014/main" id="{9A250A21-E050-CA4A-BCB6-990B4407E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Adding an Organization Contact Video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4546600" y="332373"/>
            <a:ext cx="6350000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Adding an Organization Contact Video</a:t>
            </a:r>
          </a:p>
          <a:p>
            <a:pPr algn="ctr"/>
            <a:r>
              <a:rPr lang="en-US" sz="1600" b="1" dirty="0"/>
              <a:t>NOTE: </a:t>
            </a:r>
            <a:r>
              <a:rPr lang="en-US" sz="1600" dirty="0"/>
              <a:t>Hover cursor over image for video controls at bottom of screen</a:t>
            </a:r>
            <a:endParaRPr lang="en-US" sz="16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1A7708-4A7F-49B6-9AA5-3E99EDE4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BAC91150-A872-964A-9942-98E3368E0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3113897" cy="324040"/>
          </a:xfrm>
          <a:prstGeom prst="rect">
            <a:avLst/>
          </a:prstGeom>
        </p:spPr>
      </p:pic>
      <p:pic>
        <p:nvPicPr>
          <p:cNvPr id="3" name="NDA DUA Adding Contact 1.7.22" descr="NDA DUA Adding Contact Video (no sound)">
            <a:hlinkClick r:id="" action="ppaction://media"/>
            <a:extLst>
              <a:ext uri="{FF2B5EF4-FFF2-40B4-BE49-F238E27FC236}">
                <a16:creationId xmlns:a16="http://schemas.microsoft.com/office/drawing/2014/main" id="{26F47FC2-5A5A-6D4A-908A-3866F1D31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2545" y="971050"/>
            <a:ext cx="9937315" cy="53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6" y="1659536"/>
            <a:ext cx="107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Each NDA/DUA request requires one questionnaire to be completed.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Answer all questions in the </a:t>
            </a:r>
            <a:r>
              <a:rPr lang="en-US" b="1" dirty="0"/>
              <a:t>Questionnaire</a:t>
            </a:r>
            <a:r>
              <a:rPr lang="en-US" dirty="0"/>
              <a:t> section and </a:t>
            </a:r>
            <a:r>
              <a:rPr lang="en-US" b="1" dirty="0"/>
              <a:t>Save</a:t>
            </a:r>
            <a:r>
              <a:rPr lang="en-US" dirty="0"/>
              <a:t>.</a:t>
            </a:r>
          </a:p>
        </p:txBody>
      </p:sp>
      <p:sp>
        <p:nvSpPr>
          <p:cNvPr id="14" name="Subtitle 2" descr="Completingh Required Questionnaire">
            <a:extLst>
              <a:ext uri="{FF2B5EF4-FFF2-40B4-BE49-F238E27FC236}">
                <a16:creationId xmlns:a16="http://schemas.microsoft.com/office/drawing/2014/main" id="{2665A0F0-5F64-4609-9E7E-E7168E6507ED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4975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Module: 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Completing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Required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Questionnaire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706092F-D391-4CED-8ED1-AA00A402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35983-2F6D-5F41-BF61-8EA1ED6C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MIT OSATT Logo">
            <a:extLst>
              <a:ext uri="{FF2B5EF4-FFF2-40B4-BE49-F238E27FC236}">
                <a16:creationId xmlns:a16="http://schemas.microsoft.com/office/drawing/2014/main" id="{CB193720-2051-E84F-961F-D308430AE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4" name="Picture 3" descr="Completing Questionnaire screenshot">
            <a:extLst>
              <a:ext uri="{FF2B5EF4-FFF2-40B4-BE49-F238E27FC236}">
                <a16:creationId xmlns:a16="http://schemas.microsoft.com/office/drawing/2014/main" id="{93B17175-66DD-3846-AF68-87DCFF97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084" y="2348789"/>
            <a:ext cx="7845831" cy="40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33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5" y="1683199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Add attachments to support the NDA/DUA request to the </a:t>
            </a:r>
            <a:r>
              <a:rPr lang="en-US" b="1" dirty="0"/>
              <a:t>Attachments Tab</a:t>
            </a:r>
            <a:r>
              <a:rPr lang="en-US" dirty="0"/>
              <a:t>.</a:t>
            </a:r>
          </a:p>
        </p:txBody>
      </p:sp>
      <p:sp>
        <p:nvSpPr>
          <p:cNvPr id="14" name="Subtitle 2" descr="Adding Attachments to the Attachments Tab">
            <a:extLst>
              <a:ext uri="{FF2B5EF4-FFF2-40B4-BE49-F238E27FC236}">
                <a16:creationId xmlns:a16="http://schemas.microsoft.com/office/drawing/2014/main" id="{2665A0F0-5F64-4609-9E7E-E7168E6507ED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008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Adding Attachments to the Attachments Tab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485D9D3-5C3D-42E2-BF78-F46D7E09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318D0-A236-664C-8764-ECE83FE0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 descr="MIT OSATT Logo">
            <a:extLst>
              <a:ext uri="{FF2B5EF4-FFF2-40B4-BE49-F238E27FC236}">
                <a16:creationId xmlns:a16="http://schemas.microsoft.com/office/drawing/2014/main" id="{1D35C155-D6C5-CC41-B501-AB43C48C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4" name="Picture 3" descr="Add Attachments screenshot">
            <a:extLst>
              <a:ext uri="{FF2B5EF4-FFF2-40B4-BE49-F238E27FC236}">
                <a16:creationId xmlns:a16="http://schemas.microsoft.com/office/drawing/2014/main" id="{CCF8066F-A5E9-4940-9318-3BA10B87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34" y="2437111"/>
            <a:ext cx="10293731" cy="34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5" y="1548448"/>
            <a:ext cx="1085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Drag and drop</a:t>
            </a:r>
            <a:r>
              <a:rPr lang="en-US" dirty="0"/>
              <a:t>, or </a:t>
            </a:r>
            <a:r>
              <a:rPr lang="en-US" b="1" dirty="0"/>
              <a:t>Choose Files </a:t>
            </a:r>
            <a:r>
              <a:rPr lang="en-US" dirty="0"/>
              <a:t>to attach.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a </a:t>
            </a:r>
            <a:r>
              <a:rPr lang="en-US" b="1" dirty="0"/>
              <a:t>Document Type </a:t>
            </a:r>
            <a:r>
              <a:rPr lang="en-US" dirty="0"/>
              <a:t>and </a:t>
            </a:r>
            <a:r>
              <a:rPr lang="en-US" b="1" dirty="0"/>
              <a:t>Add</a:t>
            </a:r>
            <a:r>
              <a:rPr lang="en-US" dirty="0"/>
              <a:t> to continue.  NOTE:  Description is an optional field.</a:t>
            </a:r>
          </a:p>
        </p:txBody>
      </p:sp>
      <p:sp>
        <p:nvSpPr>
          <p:cNvPr id="14" name="Subtitle 2" descr="Adding Attachments to the Attachments Tab continued">
            <a:extLst>
              <a:ext uri="{FF2B5EF4-FFF2-40B4-BE49-F238E27FC236}">
                <a16:creationId xmlns:a16="http://schemas.microsoft.com/office/drawing/2014/main" id="{2665A0F0-5F64-4609-9E7E-E7168E6507ED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25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Adding to the Attachments Tab Cont. Attachments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7C5984-438F-4E82-8BC2-80D817931BD0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56C355-54DB-4CC9-88C0-D87D636B4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FCD2A-4C4D-4D4D-BAAD-1C68A81A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Picture 9" descr="MIT OSATT Logo">
            <a:extLst>
              <a:ext uri="{FF2B5EF4-FFF2-40B4-BE49-F238E27FC236}">
                <a16:creationId xmlns:a16="http://schemas.microsoft.com/office/drawing/2014/main" id="{34FE9AAB-3843-A64E-BDDF-DFB12923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5" name="Picture 4" descr="Adding Attachments pop-up window screenshot">
            <a:extLst>
              <a:ext uri="{FF2B5EF4-FFF2-40B4-BE49-F238E27FC236}">
                <a16:creationId xmlns:a16="http://schemas.microsoft.com/office/drawing/2014/main" id="{B55AC5AA-57D4-AA46-9DA1-D2E1108E7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77" y="2317524"/>
            <a:ext cx="9210805" cy="34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1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Adding Attachments video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5102345" y="261211"/>
            <a:ext cx="6287913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Adding Attachments Video</a:t>
            </a:r>
          </a:p>
          <a:p>
            <a:pPr algn="ctr"/>
            <a:r>
              <a:rPr lang="en-US" sz="1600" b="1" dirty="0"/>
              <a:t>NOTE: </a:t>
            </a:r>
            <a:r>
              <a:rPr lang="en-US" sz="1600" dirty="0"/>
              <a:t>Hover cursor over image for video controls at bottom of screen</a:t>
            </a:r>
            <a:endParaRPr lang="en-US" sz="16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6F6158-7B65-4D01-8E7B-D28ECD24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9F66E4CC-009B-0541-8393-41A03C8DA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291420"/>
            <a:ext cx="3414522" cy="355324"/>
          </a:xfrm>
          <a:prstGeom prst="rect">
            <a:avLst/>
          </a:prstGeom>
        </p:spPr>
      </p:pic>
      <p:pic>
        <p:nvPicPr>
          <p:cNvPr id="2" name="NDA DUA Adding Attachment 1.7.22" descr="NDA DUA Adding Attachment Video (no sound)">
            <a:hlinkClick r:id="" action="ppaction://media"/>
            <a:extLst>
              <a:ext uri="{FF2B5EF4-FFF2-40B4-BE49-F238E27FC236}">
                <a16:creationId xmlns:a16="http://schemas.microsoft.com/office/drawing/2014/main" id="{8E05129E-A8A8-2A41-AB1D-9D0C9ABD8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871" y="877490"/>
            <a:ext cx="10150258" cy="54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711201" y="1703096"/>
            <a:ext cx="10747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Submit Request to </a:t>
            </a:r>
            <a:r>
              <a:rPr lang="en-US" b="1" dirty="0"/>
              <a:t>Submit</a:t>
            </a:r>
            <a:r>
              <a:rPr lang="en-US" dirty="0"/>
              <a:t> the Agreement Request.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NOTE:</a:t>
            </a:r>
            <a:r>
              <a:rPr lang="en-US" dirty="0"/>
              <a:t>  The Agreement </a:t>
            </a:r>
            <a:r>
              <a:rPr lang="en-US" b="1" dirty="0"/>
              <a:t>Status</a:t>
            </a:r>
            <a:r>
              <a:rPr lang="en-US" dirty="0"/>
              <a:t> changes from </a:t>
            </a:r>
            <a:r>
              <a:rPr lang="en-US" b="1" dirty="0"/>
              <a:t>Pending Submission </a:t>
            </a:r>
            <a:r>
              <a:rPr lang="en-US" dirty="0"/>
              <a:t>to </a:t>
            </a:r>
            <a:r>
              <a:rPr lang="en-US" b="1" dirty="0"/>
              <a:t>Submitted</a:t>
            </a:r>
            <a:r>
              <a:rPr lang="en-US" dirty="0"/>
              <a:t>.</a:t>
            </a:r>
          </a:p>
        </p:txBody>
      </p:sp>
      <p:sp>
        <p:nvSpPr>
          <p:cNvPr id="14" name="Subtitle 2" descr="Submitting the request">
            <a:extLst>
              <a:ext uri="{FF2B5EF4-FFF2-40B4-BE49-F238E27FC236}">
                <a16:creationId xmlns:a16="http://schemas.microsoft.com/office/drawing/2014/main" id="{2665A0F0-5F64-4609-9E7E-E7168E6507ED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47993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Module:</a:t>
            </a:r>
            <a:r>
              <a:rPr lang="en-US" sz="1800" b="1" dirty="0">
                <a:solidFill>
                  <a:srgbClr val="C00000"/>
                </a:solidFill>
              </a:rPr>
              <a:t>  </a:t>
            </a:r>
            <a:r>
              <a:rPr lang="en-US" sz="1800" b="1" dirty="0"/>
              <a:t>Submitting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the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Request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770B0-9CBA-441F-9BFC-61A9A354E074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0D60B40-07A0-426B-9FC4-81993F08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4584-E1A9-0A46-89EA-B5CC5C76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Picture 9" descr="MIT OSATT Logo">
            <a:extLst>
              <a:ext uri="{FF2B5EF4-FFF2-40B4-BE49-F238E27FC236}">
                <a16:creationId xmlns:a16="http://schemas.microsoft.com/office/drawing/2014/main" id="{9B793A6D-692E-754C-A508-D0240AA98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5" name="Picture 4" descr="Submit Request button screenshot">
            <a:extLst>
              <a:ext uri="{FF2B5EF4-FFF2-40B4-BE49-F238E27FC236}">
                <a16:creationId xmlns:a16="http://schemas.microsoft.com/office/drawing/2014/main" id="{EA29C7F3-184A-EE4C-BEDB-C28B9707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154" y="2210844"/>
            <a:ext cx="8324066" cy="1218156"/>
          </a:xfrm>
          <a:prstGeom prst="rect">
            <a:avLst/>
          </a:prstGeom>
        </p:spPr>
      </p:pic>
      <p:pic>
        <p:nvPicPr>
          <p:cNvPr id="6" name="Picture 5" descr="Submit Status screenshot">
            <a:extLst>
              <a:ext uri="{FF2B5EF4-FFF2-40B4-BE49-F238E27FC236}">
                <a16:creationId xmlns:a16="http://schemas.microsoft.com/office/drawing/2014/main" id="{8F849FBB-D013-A64C-838E-34B666F8C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450" y="4072707"/>
            <a:ext cx="8713099" cy="16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Accessing the Agreement Module">
            <a:extLst>
              <a:ext uri="{FF2B5EF4-FFF2-40B4-BE49-F238E27FC236}">
                <a16:creationId xmlns:a16="http://schemas.microsoft.com/office/drawing/2014/main" id="{00D66195-B404-4BF1-B03B-37E414492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89" y="1209015"/>
            <a:ext cx="10856822" cy="280421"/>
          </a:xfrm>
          <a:solidFill>
            <a:schemeClr val="bg2">
              <a:lumMod val="75000"/>
              <a:alpha val="50000"/>
            </a:schemeClr>
          </a:solidFill>
        </p:spPr>
        <p:txBody>
          <a:bodyPr anchor="ctr" anchorCtr="0">
            <a:noAutofit/>
          </a:bodyPr>
          <a:lstStyle/>
          <a:p>
            <a:pPr algn="l"/>
            <a:r>
              <a:rPr lang="en-US" sz="1800" b="1" dirty="0"/>
              <a:t>Accessing the Agreement Module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921EE3-B05D-4C82-8E77-19A38FC7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84018"/>
            <a:ext cx="4602928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406401" y="1686142"/>
            <a:ext cx="1116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The Agreement Module is a web-based application and can be accessed via the NDA Portal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https://nda.mit.edu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/>
              <a:t>or via the Agreement Module directly at </a:t>
            </a:r>
            <a:r>
              <a:rPr lang="en-US" u="sng" dirty="0">
                <a:hlinkClick r:id="rId4"/>
              </a:rPr>
              <a:t>https://nda.mit.edu/fibi-agreement?url=fibi/dashboard/agreement-list</a:t>
            </a:r>
            <a:r>
              <a:rPr lang="en-US" u="sng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Both access points require a Kerberos username/password.</a:t>
            </a:r>
          </a:p>
        </p:txBody>
      </p:sp>
      <p:pic>
        <p:nvPicPr>
          <p:cNvPr id="10" name="Picture 9" descr="Touchstone Login prompt">
            <a:extLst>
              <a:ext uri="{FF2B5EF4-FFF2-40B4-BE49-F238E27FC236}">
                <a16:creationId xmlns:a16="http://schemas.microsoft.com/office/drawing/2014/main" id="{5D4BE9CF-9F01-41CA-B8A7-62D297E7C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779" y="3223634"/>
            <a:ext cx="3132821" cy="3014919"/>
          </a:xfrm>
          <a:prstGeom prst="rect">
            <a:avLst/>
          </a:prstGeom>
        </p:spPr>
      </p:pic>
      <p:pic>
        <p:nvPicPr>
          <p:cNvPr id="11" name="Picture 10" descr="DUO Authentication prompt">
            <a:extLst>
              <a:ext uri="{FF2B5EF4-FFF2-40B4-BE49-F238E27FC236}">
                <a16:creationId xmlns:a16="http://schemas.microsoft.com/office/drawing/2014/main" id="{6B043766-4FC5-4135-97EF-BC1C75653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109" y="3285532"/>
            <a:ext cx="3511191" cy="2902219"/>
          </a:xfrm>
          <a:prstGeom prst="rect">
            <a:avLst/>
          </a:prstGeom>
        </p:spPr>
      </p:pic>
      <p:pic>
        <p:nvPicPr>
          <p:cNvPr id="14" name="Picture 13" descr="MIT OSATT Logo">
            <a:extLst>
              <a:ext uri="{FF2B5EF4-FFF2-40B4-BE49-F238E27FC236}">
                <a16:creationId xmlns:a16="http://schemas.microsoft.com/office/drawing/2014/main" id="{50A8EF81-098B-D943-B447-9FCFDAA6B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12273" cy="4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8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Submitting Request video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5283200" y="344195"/>
            <a:ext cx="6202318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Submitting Request Video</a:t>
            </a:r>
          </a:p>
          <a:p>
            <a:pPr algn="ctr"/>
            <a:r>
              <a:rPr lang="en-US" sz="1600" b="1" dirty="0"/>
              <a:t>NOTE: </a:t>
            </a:r>
            <a:r>
              <a:rPr lang="en-US" sz="1600" dirty="0"/>
              <a:t>Hover cursor over image for video controls at bottom of screen</a:t>
            </a:r>
            <a:endParaRPr lang="en-US" sz="16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374EDD-7D62-4369-A008-6C8711FA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E0B3E22C-C967-6146-8C67-04567BF24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3" name="NDA DUA Submit Request 1.10.22" descr="NDA DUA Submit Request Video (no sound)">
            <a:hlinkClick r:id="" action="ppaction://media"/>
            <a:extLst>
              <a:ext uri="{FF2B5EF4-FFF2-40B4-BE49-F238E27FC236}">
                <a16:creationId xmlns:a16="http://schemas.microsoft.com/office/drawing/2014/main" id="{BE4AFB32-C5B4-4042-A6C4-75444E73F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646" y="1562100"/>
            <a:ext cx="11722708" cy="31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D2170-BE97-7645-8025-AB5FFC5B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6ED3-F10D-714C-B61C-F99E79C3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7A241-CBBB-4943-BECA-6858A836E214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7B0CE7C-E02F-3147-9E28-E2FF6793A28F}"/>
              </a:ext>
            </a:extLst>
          </p:cNvPr>
          <p:cNvSpPr txBox="1">
            <a:spLocks/>
          </p:cNvSpPr>
          <p:nvPr/>
        </p:nvSpPr>
        <p:spPr>
          <a:xfrm>
            <a:off x="5701837" y="415137"/>
            <a:ext cx="4800599" cy="303345"/>
          </a:xfrm>
          <a:prstGeom prst="rect">
            <a:avLst/>
          </a:prstGeom>
          <a:solidFill>
            <a:schemeClr val="bg2">
              <a:lumMod val="75000"/>
              <a:alpha val="4921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</a:t>
            </a:r>
            <a:r>
              <a:rPr lang="en-US" sz="1800" dirty="0"/>
              <a:t>Viewing Existing Requests</a:t>
            </a:r>
          </a:p>
        </p:txBody>
      </p:sp>
      <p:pic>
        <p:nvPicPr>
          <p:cNvPr id="8" name="Picture 7" descr="MIT OSATT Logo">
            <a:extLst>
              <a:ext uri="{FF2B5EF4-FFF2-40B4-BE49-F238E27FC236}">
                <a16:creationId xmlns:a16="http://schemas.microsoft.com/office/drawing/2014/main" id="{88200D92-91F8-B94D-8AAE-F687E1754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7B440-C0F8-CF4B-B344-7E71F3C1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86" y="3421272"/>
            <a:ext cx="11204237" cy="2279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3DB52-C3B9-4849-A90E-812EC5BCE06C}"/>
              </a:ext>
            </a:extLst>
          </p:cNvPr>
          <p:cNvSpPr txBox="1"/>
          <p:nvPr/>
        </p:nvSpPr>
        <p:spPr>
          <a:xfrm>
            <a:off x="1166601" y="1574800"/>
            <a:ext cx="990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a PI or Department Administrator, one has the ability to see the PI’s full list of agreement requests by clicking on </a:t>
            </a:r>
            <a:r>
              <a:rPr lang="en-US" b="1" dirty="0"/>
              <a:t>View Existing Requests </a:t>
            </a:r>
            <a:r>
              <a:rPr lang="en-US" dirty="0"/>
              <a:t>on the NDA/DUA Portal Landing page </a:t>
            </a:r>
            <a:r>
              <a:rPr lang="en-US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https://nda.mit.edu</a:t>
            </a:r>
            <a:r>
              <a:rPr lang="en-US" b="1" dirty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4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8C7AC-EF7C-774B-82A2-23764AA9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B2110-49A7-CE45-97BF-0430EB90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CA6937-AA3C-FA40-98C7-5A02FEAF33F0}"/>
              </a:ext>
            </a:extLst>
          </p:cNvPr>
          <p:cNvSpPr txBox="1">
            <a:spLocks/>
          </p:cNvSpPr>
          <p:nvPr/>
        </p:nvSpPr>
        <p:spPr>
          <a:xfrm>
            <a:off x="4953568" y="291420"/>
            <a:ext cx="6752336" cy="824653"/>
          </a:xfrm>
          <a:prstGeom prst="rect">
            <a:avLst/>
          </a:prstGeom>
          <a:solidFill>
            <a:schemeClr val="bg2">
              <a:lumMod val="75000"/>
              <a:alpha val="4921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Agreement Module:  </a:t>
            </a:r>
            <a:r>
              <a:rPr lang="en-US" sz="1800" dirty="0"/>
              <a:t>Viewing Existing Agreements as PI – Video</a:t>
            </a:r>
          </a:p>
          <a:p>
            <a:r>
              <a:rPr lang="en-US" sz="1800" b="1" dirty="0"/>
              <a:t>NOTE: </a:t>
            </a:r>
            <a:r>
              <a:rPr lang="en-US" sz="1800" dirty="0"/>
              <a:t>Hover cursor over image for video controls at bottom of screen</a:t>
            </a:r>
          </a:p>
        </p:txBody>
      </p:sp>
      <p:pic>
        <p:nvPicPr>
          <p:cNvPr id="7" name="Picture 6" descr="MIT OSATT Logo">
            <a:extLst>
              <a:ext uri="{FF2B5EF4-FFF2-40B4-BE49-F238E27FC236}">
                <a16:creationId xmlns:a16="http://schemas.microsoft.com/office/drawing/2014/main" id="{F5E06512-90EB-BF4D-9551-9A2C7D81C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8" name="NDA DUA Viewing Existing Requests 1.12.22" descr="NDA DUA Viewing Existing Requests 1.12.22">
            <a:hlinkClick r:id="" action="ppaction://media"/>
            <a:extLst>
              <a:ext uri="{FF2B5EF4-FFF2-40B4-BE49-F238E27FC236}">
                <a16:creationId xmlns:a16="http://schemas.microsoft.com/office/drawing/2014/main" id="{184B04F4-FCEC-5447-A76D-C187F51426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96" y="1537096"/>
            <a:ext cx="11219808" cy="42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4828BFC-94E2-4968-AAC0-092D0697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98327-7A2C-44E7-8CE5-FA8F44A71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6" y="1758521"/>
            <a:ext cx="1087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Agreement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includes views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Agreements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In Progress Agreements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DF390EC-8C57-4CBF-9575-C1B1AD61245F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4921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Agreement Tab – Finding Your Agreements</a:t>
            </a:r>
          </a:p>
        </p:txBody>
      </p:sp>
      <p:sp>
        <p:nvSpPr>
          <p:cNvPr id="14" name="TextBox 13" descr="There are two buttons available for viewing Agrrements: All Agreements and In Progress Agreements">
            <a:extLst>
              <a:ext uri="{FF2B5EF4-FFF2-40B4-BE49-F238E27FC236}">
                <a16:creationId xmlns:a16="http://schemas.microsoft.com/office/drawing/2014/main" id="{41BCF18B-E110-4FE5-94BF-A945A26D6819}"/>
              </a:ext>
            </a:extLst>
          </p:cNvPr>
          <p:cNvSpPr txBox="1"/>
          <p:nvPr/>
        </p:nvSpPr>
        <p:spPr>
          <a:xfrm>
            <a:off x="1105066" y="4237067"/>
            <a:ext cx="3080343" cy="9679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Agreements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Progress Agreements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BC8A8-EF43-4769-9B73-207E385C3C50}"/>
              </a:ext>
            </a:extLst>
          </p:cNvPr>
          <p:cNvSpPr txBox="1"/>
          <p:nvPr/>
        </p:nvSpPr>
        <p:spPr>
          <a:xfrm>
            <a:off x="4269126" y="4237067"/>
            <a:ext cx="658899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of all agreements in-progress, submitted and finalized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of agreements created, but not yet submitted</a:t>
            </a:r>
          </a:p>
        </p:txBody>
      </p:sp>
      <p:pic>
        <p:nvPicPr>
          <p:cNvPr id="16" name="Picture 2" descr="All Agreements and In Progress buttons screenshot">
            <a:extLst>
              <a:ext uri="{FF2B5EF4-FFF2-40B4-BE49-F238E27FC236}">
                <a16:creationId xmlns:a16="http://schemas.microsoft.com/office/drawing/2014/main" id="{2F4C2EBE-A9C7-4DD4-9077-353F7CB4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8" y="2209526"/>
            <a:ext cx="8328399" cy="17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IT OSATT Logo">
            <a:extLst>
              <a:ext uri="{FF2B5EF4-FFF2-40B4-BE49-F238E27FC236}">
                <a16:creationId xmlns:a16="http://schemas.microsoft.com/office/drawing/2014/main" id="{6C9D6976-3ED8-5646-9A09-F599792D7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55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4F67B30-F9E1-4A43-8493-2DB8F4C6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98327-7A2C-44E7-8CE5-FA8F44A71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 descr="Use Advanced Search to filter search results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711202" y="1708216"/>
            <a:ext cx="1081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Search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filter search results.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DF390EC-8C57-4CBF-9575-C1B1AD61245F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25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Module:  </a:t>
            </a:r>
            <a:r>
              <a:rPr lang="en-US" sz="1800" dirty="0"/>
              <a:t>Advanced Search – Finding </a:t>
            </a:r>
            <a:r>
              <a:rPr lang="en-US" sz="1800" b="1" dirty="0"/>
              <a:t>Your</a:t>
            </a:r>
            <a:r>
              <a:rPr lang="en-US" sz="1800" dirty="0"/>
              <a:t> Agreements</a:t>
            </a:r>
          </a:p>
        </p:txBody>
      </p:sp>
      <p:pic>
        <p:nvPicPr>
          <p:cNvPr id="2" name="Picture 1" descr="Advanced Search screenshot">
            <a:extLst>
              <a:ext uri="{FF2B5EF4-FFF2-40B4-BE49-F238E27FC236}">
                <a16:creationId xmlns:a16="http://schemas.microsoft.com/office/drawing/2014/main" id="{742F0278-A626-446B-A6F3-AD45EA2D8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98" y="2296328"/>
            <a:ext cx="9124459" cy="3799349"/>
          </a:xfrm>
          <a:prstGeom prst="rect">
            <a:avLst/>
          </a:prstGeom>
        </p:spPr>
      </p:pic>
      <p:pic>
        <p:nvPicPr>
          <p:cNvPr id="11" name="Picture 10" descr="MIT OSATT Logo">
            <a:extLst>
              <a:ext uri="{FF2B5EF4-FFF2-40B4-BE49-F238E27FC236}">
                <a16:creationId xmlns:a16="http://schemas.microsoft.com/office/drawing/2014/main" id="{5C54677D-3A73-0543-A9A7-4EC2308A6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8104CA-7668-4A8C-9A14-836C59DD6699}"/>
              </a:ext>
            </a:extLst>
          </p:cNvPr>
          <p:cNvSpPr txBox="1"/>
          <p:nvPr/>
        </p:nvSpPr>
        <p:spPr>
          <a:xfrm>
            <a:off x="3850848" y="2118484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Questions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376BA-214B-4147-B106-57E3A5C0364E}"/>
              </a:ext>
            </a:extLst>
          </p:cNvPr>
          <p:cNvSpPr txBox="1"/>
          <p:nvPr/>
        </p:nvSpPr>
        <p:spPr>
          <a:xfrm>
            <a:off x="1286779" y="3801894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On-going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640B6-B328-42AE-A26E-6A369AB58F50}"/>
              </a:ext>
            </a:extLst>
          </p:cNvPr>
          <p:cNvSpPr txBox="1"/>
          <p:nvPr/>
        </p:nvSpPr>
        <p:spPr>
          <a:xfrm>
            <a:off x="1286779" y="4448225"/>
            <a:ext cx="8117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technical help, contact Research Administration Services:  </a:t>
            </a:r>
            <a:r>
              <a:rPr lang="en-US" sz="1600" u="sng" dirty="0">
                <a:hlinkClick r:id="rId3"/>
              </a:rPr>
              <a:t>RA-help@mit.edu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b="1" dirty="0"/>
              <a:t>For NDA/DUA specific questions, contact the NDA/DUA Team:  </a:t>
            </a:r>
            <a:r>
              <a:rPr lang="en-US" sz="1600" dirty="0">
                <a:hlinkClick r:id="rId4"/>
              </a:rPr>
              <a:t>nda-dua-team@mit.edu</a:t>
            </a:r>
            <a:endParaRPr lang="en-US" sz="1600" dirty="0"/>
          </a:p>
          <a:p>
            <a:endParaRPr lang="en-US" dirty="0"/>
          </a:p>
        </p:txBody>
      </p:sp>
      <p:sp>
        <p:nvSpPr>
          <p:cNvPr id="15" name="Subtitle 2" descr="User Support email addresses">
            <a:extLst>
              <a:ext uri="{FF2B5EF4-FFF2-40B4-BE49-F238E27FC236}">
                <a16:creationId xmlns:a16="http://schemas.microsoft.com/office/drawing/2014/main" id="{56F55A22-4C18-42BB-A281-EBC77E50CA1B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User Support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D717A99-DDBF-46AA-A3E2-07797DDC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64ED0-691B-AE47-A3B8-F1FBD12F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861D38A0-0D9B-AD44-A633-6A17C3E9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6" y="1639701"/>
            <a:ext cx="1087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</a:t>
            </a:r>
            <a:r>
              <a:rPr lang="en-US" b="1" dirty="0"/>
              <a:t>Start NDA Request </a:t>
            </a:r>
            <a:r>
              <a:rPr lang="en-US" dirty="0"/>
              <a:t>or</a:t>
            </a:r>
            <a:r>
              <a:rPr lang="en-US" b="1" dirty="0"/>
              <a:t> Start DUA Request </a:t>
            </a:r>
            <a:r>
              <a:rPr lang="en-US" dirty="0"/>
              <a:t>to initiate a new Agreement Request.</a:t>
            </a:r>
          </a:p>
        </p:txBody>
      </p:sp>
      <p:sp>
        <p:nvSpPr>
          <p:cNvPr id="12" name="Subtitle 2" descr="Initiating an Agreement Request via the NDA Portal">
            <a:extLst>
              <a:ext uri="{FF2B5EF4-FFF2-40B4-BE49-F238E27FC236}">
                <a16:creationId xmlns:a16="http://schemas.microsoft.com/office/drawing/2014/main" id="{B64E29E9-10BB-4FB1-B478-2E5E37B35479}"/>
              </a:ext>
            </a:extLst>
          </p:cNvPr>
          <p:cNvSpPr txBox="1">
            <a:spLocks/>
          </p:cNvSpPr>
          <p:nvPr/>
        </p:nvSpPr>
        <p:spPr>
          <a:xfrm>
            <a:off x="654376" y="1241220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Initiating an Agreement Request via the NDA Portal:  </a:t>
            </a:r>
            <a:r>
              <a:rPr lang="en-US" sz="16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https://nda.mit.edu</a:t>
            </a:r>
            <a:endParaRPr lang="en-US" sz="1800" b="1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55D7666-52A0-40FF-96ED-97EC5F8D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BB0B38-CFCC-9C4D-B7EB-B5F2399F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MIT OSATT Logo">
            <a:extLst>
              <a:ext uri="{FF2B5EF4-FFF2-40B4-BE49-F238E27FC236}">
                <a16:creationId xmlns:a16="http://schemas.microsoft.com/office/drawing/2014/main" id="{AF29D101-5801-E041-802C-9A4AC922E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4" name="Picture 3" descr="NDA/DUA Portal Landing Page">
            <a:extLst>
              <a:ext uri="{FF2B5EF4-FFF2-40B4-BE49-F238E27FC236}">
                <a16:creationId xmlns:a16="http://schemas.microsoft.com/office/drawing/2014/main" id="{F3BB0579-1508-1648-A8BD-C1DE20C6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442" y="2067150"/>
            <a:ext cx="6153411" cy="43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719FD7-5BEF-41A2-806E-85958A31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711201" y="1941089"/>
            <a:ext cx="1057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From the </a:t>
            </a:r>
            <a:r>
              <a:rPr lang="en-US" b="1" dirty="0"/>
              <a:t>Agreement Tab</a:t>
            </a:r>
            <a:r>
              <a:rPr lang="en-US" dirty="0"/>
              <a:t>, click on the </a:t>
            </a:r>
            <a:r>
              <a:rPr lang="en-US" b="1" dirty="0"/>
              <a:t>New Agreement Request</a:t>
            </a:r>
            <a:r>
              <a:rPr lang="en-US" dirty="0"/>
              <a:t> button to initiate entering a new NDA/DUA  request.</a:t>
            </a:r>
          </a:p>
        </p:txBody>
      </p:sp>
      <p:sp>
        <p:nvSpPr>
          <p:cNvPr id="13" name="Subtitle 2" descr="Initiating an Agreement Request via the NDA Portal">
            <a:extLst>
              <a:ext uri="{FF2B5EF4-FFF2-40B4-BE49-F238E27FC236}">
                <a16:creationId xmlns:a16="http://schemas.microsoft.com/office/drawing/2014/main" id="{B5AC3391-C9F5-4264-A534-2609C7D42B86}"/>
              </a:ext>
            </a:extLst>
          </p:cNvPr>
          <p:cNvSpPr txBox="1">
            <a:spLocks/>
          </p:cNvSpPr>
          <p:nvPr/>
        </p:nvSpPr>
        <p:spPr>
          <a:xfrm>
            <a:off x="667588" y="1209014"/>
            <a:ext cx="11065607" cy="646331"/>
          </a:xfrm>
          <a:prstGeom prst="rect">
            <a:avLst/>
          </a:prstGeom>
          <a:solidFill>
            <a:schemeClr val="bg2">
              <a:lumMod val="75000"/>
              <a:alpha val="49902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/>
          </a:p>
          <a:p>
            <a:pPr algn="l"/>
            <a:r>
              <a:rPr lang="en-US" sz="1800" b="1" dirty="0"/>
              <a:t>Initiating an Agreement Request via the Agreement Module: </a:t>
            </a:r>
          </a:p>
          <a:p>
            <a:pPr algn="l"/>
            <a:r>
              <a:rPr lang="en-US" sz="1600" u="sng" dirty="0">
                <a:hlinkClick r:id="rId3"/>
              </a:rPr>
              <a:t>https://ndaqa.mit.edu/fibi-agreement?url=fibi/dashboard/agreement-list</a:t>
            </a:r>
            <a:endParaRPr lang="en-US" sz="1600" dirty="0"/>
          </a:p>
          <a:p>
            <a:pPr algn="l"/>
            <a:endParaRPr lang="en-US" sz="1800" b="1" dirty="0"/>
          </a:p>
        </p:txBody>
      </p:sp>
      <p:pic>
        <p:nvPicPr>
          <p:cNvPr id="3" name="Picture 2" descr="Click &quot;New Agreement Request&quot; button to initiate a new NDA/DU request.">
            <a:extLst>
              <a:ext uri="{FF2B5EF4-FFF2-40B4-BE49-F238E27FC236}">
                <a16:creationId xmlns:a16="http://schemas.microsoft.com/office/drawing/2014/main" id="{991CC905-EDC2-41B7-BCE2-5A1BC5CF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707" y="2675276"/>
            <a:ext cx="8260586" cy="3478379"/>
          </a:xfrm>
          <a:prstGeom prst="rect">
            <a:avLst/>
          </a:prstGeom>
        </p:spPr>
      </p:pic>
      <p:pic>
        <p:nvPicPr>
          <p:cNvPr id="11" name="Picture 10" descr="MIT OSATT Logo">
            <a:extLst>
              <a:ext uri="{FF2B5EF4-FFF2-40B4-BE49-F238E27FC236}">
                <a16:creationId xmlns:a16="http://schemas.microsoft.com/office/drawing/2014/main" id="{74DACD8C-338D-574F-BD52-F780E2D6F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9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5657FF-34C9-459E-8AB7-B542D5A0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 descr="Select one answer and Save to proceed.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711201" y="1671585"/>
            <a:ext cx="1057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one of the screening questions from the </a:t>
            </a:r>
            <a:r>
              <a:rPr lang="en-US" b="1" dirty="0"/>
              <a:t>Screening Questionnaire </a:t>
            </a:r>
            <a:r>
              <a:rPr lang="en-US" dirty="0"/>
              <a:t>which most closely relates to your request and </a:t>
            </a:r>
            <a:r>
              <a:rPr lang="en-US" b="1" dirty="0"/>
              <a:t>Save </a:t>
            </a:r>
            <a:r>
              <a:rPr lang="en-US" dirty="0"/>
              <a:t>to proceed.</a:t>
            </a:r>
          </a:p>
        </p:txBody>
      </p:sp>
      <p:sp>
        <p:nvSpPr>
          <p:cNvPr id="13" name="Subtitle 2" descr="Screening Questionnaire">
            <a:extLst>
              <a:ext uri="{FF2B5EF4-FFF2-40B4-BE49-F238E27FC236}">
                <a16:creationId xmlns:a16="http://schemas.microsoft.com/office/drawing/2014/main" id="{B5AC3391-C9F5-4264-A534-2609C7D42B86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1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Screening Questionnaire – Only available if initiating from the Agreement Module</a:t>
            </a:r>
          </a:p>
        </p:txBody>
      </p:sp>
      <p:pic>
        <p:nvPicPr>
          <p:cNvPr id="11" name="Picture 10" descr="MIT OSATT Logo">
            <a:extLst>
              <a:ext uri="{FF2B5EF4-FFF2-40B4-BE49-F238E27FC236}">
                <a16:creationId xmlns:a16="http://schemas.microsoft.com/office/drawing/2014/main" id="{6B077422-434C-6043-BBB4-1FF7B8BF6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4" name="Picture 3" descr="Screening Questionnaire">
            <a:extLst>
              <a:ext uri="{FF2B5EF4-FFF2-40B4-BE49-F238E27FC236}">
                <a16:creationId xmlns:a16="http://schemas.microsoft.com/office/drawing/2014/main" id="{BEC39198-CE4B-EC43-B267-17D316CD5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51" y="2509714"/>
            <a:ext cx="8967697" cy="33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2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495FCEE-D7EC-47A3-9C56-5E2E28FC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 descr="Enter a Research Title, Start Date and End Date.  &#10;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54376" y="1576948"/>
            <a:ext cx="10813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Enter a </a:t>
            </a:r>
            <a:r>
              <a:rPr lang="en-US" sz="1600" b="1" dirty="0"/>
              <a:t>Brief Description of Project, Start Date and End Date (if applicable), and Lead Unit</a:t>
            </a:r>
            <a:r>
              <a:rPr lang="en-US" sz="1600" dirty="0"/>
              <a:t>. </a:t>
            </a:r>
          </a:p>
        </p:txBody>
      </p:sp>
      <p:sp>
        <p:nvSpPr>
          <p:cNvPr id="15" name="Subtitle 2" descr="Agreement Module General Info Section">
            <a:extLst>
              <a:ext uri="{FF2B5EF4-FFF2-40B4-BE49-F238E27FC236}">
                <a16:creationId xmlns:a16="http://schemas.microsoft.com/office/drawing/2014/main" id="{AD00AEC1-CB08-43FB-8F68-9FBEC32D3B42}"/>
              </a:ext>
            </a:extLst>
          </p:cNvPr>
          <p:cNvSpPr txBox="1">
            <a:spLocks/>
          </p:cNvSpPr>
          <p:nvPr/>
        </p:nvSpPr>
        <p:spPr>
          <a:xfrm>
            <a:off x="667589" y="1209015"/>
            <a:ext cx="10856822" cy="280421"/>
          </a:xfrm>
          <a:prstGeom prst="rect">
            <a:avLst/>
          </a:prstGeom>
          <a:solidFill>
            <a:schemeClr val="bg2">
              <a:lumMod val="75000"/>
              <a:alpha val="50357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Module:</a:t>
            </a:r>
            <a:r>
              <a:rPr lang="en-US" sz="1800" b="1" dirty="0">
                <a:solidFill>
                  <a:srgbClr val="C00000"/>
                </a:solidFill>
              </a:rPr>
              <a:t>  </a:t>
            </a:r>
            <a:r>
              <a:rPr lang="en-US" sz="1800" b="1" dirty="0"/>
              <a:t>General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Info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B7DB9-AD26-433F-8B7D-F178054B2C29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videos have no sound)</a:t>
            </a:r>
          </a:p>
        </p:txBody>
      </p:sp>
      <p:pic>
        <p:nvPicPr>
          <p:cNvPr id="10" name="Picture 9" descr="MIT OSATT Logo">
            <a:extLst>
              <a:ext uri="{FF2B5EF4-FFF2-40B4-BE49-F238E27FC236}">
                <a16:creationId xmlns:a16="http://schemas.microsoft.com/office/drawing/2014/main" id="{17D5ACBD-EBEA-2240-91BC-7F8309E9C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4E1FB-546B-264C-B89F-3A5C41EC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987" y="2003014"/>
            <a:ext cx="10072599" cy="39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6E718-65E1-1941-A395-81C846BB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2D15D-0E06-094C-8B03-8750E8A9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 descr="MIT OSATT Logo">
            <a:extLst>
              <a:ext uri="{FF2B5EF4-FFF2-40B4-BE49-F238E27FC236}">
                <a16:creationId xmlns:a16="http://schemas.microsoft.com/office/drawing/2014/main" id="{ABA669DA-E6EC-494A-9424-2BDACEB74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sp>
        <p:nvSpPr>
          <p:cNvPr id="7" name="Subtitle 2" descr="Agreement Module General Info Section">
            <a:extLst>
              <a:ext uri="{FF2B5EF4-FFF2-40B4-BE49-F238E27FC236}">
                <a16:creationId xmlns:a16="http://schemas.microsoft.com/office/drawing/2014/main" id="{6D498CF1-2400-384D-A208-2CB7E1F1EDB3}"/>
              </a:ext>
            </a:extLst>
          </p:cNvPr>
          <p:cNvSpPr txBox="1">
            <a:spLocks/>
          </p:cNvSpPr>
          <p:nvPr/>
        </p:nvSpPr>
        <p:spPr>
          <a:xfrm>
            <a:off x="4966164" y="278040"/>
            <a:ext cx="6694659" cy="709612"/>
          </a:xfrm>
          <a:prstGeom prst="rect">
            <a:avLst/>
          </a:prstGeom>
          <a:solidFill>
            <a:schemeClr val="bg2">
              <a:lumMod val="75000"/>
              <a:alpha val="50357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Agreement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/>
              <a:t>Module:</a:t>
            </a:r>
            <a:r>
              <a:rPr lang="en-US" sz="1800" b="1" dirty="0">
                <a:solidFill>
                  <a:srgbClr val="C00000"/>
                </a:solidFill>
              </a:rPr>
              <a:t>  </a:t>
            </a:r>
            <a:r>
              <a:rPr lang="en-US" sz="1800" b="1" dirty="0"/>
              <a:t>Accessing via the NDA/DUA Portal Video</a:t>
            </a:r>
          </a:p>
          <a:p>
            <a:r>
              <a:rPr lang="en-US" sz="1800" b="1" dirty="0"/>
              <a:t>NOTE: </a:t>
            </a:r>
            <a:r>
              <a:rPr lang="en-US" sz="1800" dirty="0"/>
              <a:t>Hover cursor over image for video controls at bottom of screen</a:t>
            </a:r>
            <a:endParaRPr lang="en-US" sz="1800" b="1" dirty="0"/>
          </a:p>
        </p:txBody>
      </p:sp>
      <p:pic>
        <p:nvPicPr>
          <p:cNvPr id="8" name="NDA DUA Initiating Request NDA-DUA Portal 1.11.22" descr="NDA DUA Initiating Request NDA-DUA Portal 1.11.22">
            <a:hlinkClick r:id="" action="ppaction://media"/>
            <a:extLst>
              <a:ext uri="{FF2B5EF4-FFF2-40B4-BE49-F238E27FC236}">
                <a16:creationId xmlns:a16="http://schemas.microsoft.com/office/drawing/2014/main" id="{8136EEE4-FE7A-714C-8139-C52D92E2C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0" y="1036305"/>
            <a:ext cx="10198100" cy="49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Initiating NDA/DUA, and Entering General Info Visdeo">
            <a:extLst>
              <a:ext uri="{FF2B5EF4-FFF2-40B4-BE49-F238E27FC236}">
                <a16:creationId xmlns:a16="http://schemas.microsoft.com/office/drawing/2014/main" id="{D9506D0B-1166-4D05-B26B-BB34D987E57A}"/>
              </a:ext>
            </a:extLst>
          </p:cNvPr>
          <p:cNvSpPr txBox="1"/>
          <p:nvPr/>
        </p:nvSpPr>
        <p:spPr>
          <a:xfrm>
            <a:off x="4175198" y="289451"/>
            <a:ext cx="6737855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Agreement Module – Initiating NDA/DUA, and Entering General Info Video</a:t>
            </a:r>
          </a:p>
          <a:p>
            <a:pPr algn="ctr"/>
            <a:r>
              <a:rPr lang="en-US" sz="1600" b="1" dirty="0"/>
              <a:t>NOTE: </a:t>
            </a:r>
            <a:r>
              <a:rPr lang="en-US" sz="1600" dirty="0"/>
              <a:t>Hover cursor over image for video controls at bottom of screen</a:t>
            </a:r>
            <a:endParaRPr lang="en-US" sz="1600" b="1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8D8006-0B79-4E67-803B-7722E57E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7697-605A-47D5-B50B-0BADCAFB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 descr="MIT OSATT Logo">
            <a:extLst>
              <a:ext uri="{FF2B5EF4-FFF2-40B4-BE49-F238E27FC236}">
                <a16:creationId xmlns:a16="http://schemas.microsoft.com/office/drawing/2014/main" id="{C6FFBA35-D96C-2C48-8D5C-CC9B83CBF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291420"/>
            <a:ext cx="2849332" cy="296509"/>
          </a:xfrm>
          <a:prstGeom prst="rect">
            <a:avLst/>
          </a:prstGeom>
        </p:spPr>
      </p:pic>
      <p:pic>
        <p:nvPicPr>
          <p:cNvPr id="7" name="NDA DUA Initiating Request 1.7.22" descr="NDA DUA Initiating Request Video (no sound)">
            <a:hlinkClick r:id="" action="ppaction://media"/>
            <a:extLst>
              <a:ext uri="{FF2B5EF4-FFF2-40B4-BE49-F238E27FC236}">
                <a16:creationId xmlns:a16="http://schemas.microsoft.com/office/drawing/2014/main" id="{141038C2-0DCA-5A4D-8728-5E8D3A3B2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1673" y="1088237"/>
            <a:ext cx="8728653" cy="50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969857-5FB1-4834-AD7C-3C061912B003}"/>
              </a:ext>
            </a:extLst>
          </p:cNvPr>
          <p:cNvSpPr txBox="1"/>
          <p:nvPr/>
        </p:nvSpPr>
        <p:spPr>
          <a:xfrm>
            <a:off x="667589" y="1685333"/>
            <a:ext cx="10813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Enter MIT persons associated with this Agreement request under the </a:t>
            </a:r>
            <a:r>
              <a:rPr lang="en-US" b="1" dirty="0"/>
              <a:t>People</a:t>
            </a:r>
            <a:r>
              <a:rPr lang="en-US" dirty="0"/>
              <a:t> section of the Agreement tab.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</a:t>
            </a:r>
            <a:r>
              <a:rPr lang="en-US" b="1" dirty="0"/>
              <a:t>Add People </a:t>
            </a:r>
            <a:r>
              <a:rPr lang="en-US" dirty="0"/>
              <a:t>to add MIT persons to the Agreement request.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Select a person </a:t>
            </a:r>
            <a:r>
              <a:rPr lang="en-US" b="1" dirty="0"/>
              <a:t>Role</a:t>
            </a:r>
            <a:r>
              <a:rPr lang="en-US" dirty="0"/>
              <a:t> from the drop-down, search for the person </a:t>
            </a:r>
            <a:r>
              <a:rPr lang="en-US" b="1" dirty="0"/>
              <a:t>Name</a:t>
            </a:r>
            <a:r>
              <a:rPr lang="en-US" dirty="0"/>
              <a:t> and select Add Contact, and </a:t>
            </a:r>
            <a:r>
              <a:rPr lang="en-US" b="1" dirty="0"/>
              <a:t>Save</a:t>
            </a:r>
            <a:r>
              <a:rPr lang="en-US" dirty="0"/>
              <a:t>.</a:t>
            </a:r>
          </a:p>
        </p:txBody>
      </p:sp>
      <p:sp>
        <p:nvSpPr>
          <p:cNvPr id="13" name="TextBox 12" descr="Adding MIT People to the NDA/DUA request">
            <a:extLst>
              <a:ext uri="{FF2B5EF4-FFF2-40B4-BE49-F238E27FC236}">
                <a16:creationId xmlns:a16="http://schemas.microsoft.com/office/drawing/2014/main" id="{19FC0FD1-A1B2-4BC0-972D-0158CA6A6BC1}"/>
              </a:ext>
            </a:extLst>
          </p:cNvPr>
          <p:cNvSpPr txBox="1"/>
          <p:nvPr/>
        </p:nvSpPr>
        <p:spPr>
          <a:xfrm>
            <a:off x="6968836" y="3973403"/>
            <a:ext cx="4655081" cy="1015663"/>
          </a:xfrm>
          <a:prstGeom prst="rect">
            <a:avLst/>
          </a:prstGeom>
          <a:solidFill>
            <a:srgbClr val="002060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NOTE:  At least one MIT PI must be included before the Agreement request can be submitted. 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E8D01D7-09BC-4038-A2C1-C22E43E9D411}"/>
              </a:ext>
            </a:extLst>
          </p:cNvPr>
          <p:cNvSpPr txBox="1">
            <a:spLocks/>
          </p:cNvSpPr>
          <p:nvPr/>
        </p:nvSpPr>
        <p:spPr>
          <a:xfrm>
            <a:off x="689394" y="1018761"/>
            <a:ext cx="10856822" cy="280421"/>
          </a:xfrm>
          <a:prstGeom prst="rect">
            <a:avLst/>
          </a:prstGeom>
          <a:solidFill>
            <a:schemeClr val="bg2">
              <a:lumMod val="75000"/>
              <a:alpha val="46158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/>
              <a:t>Agreement Module:  Adding MIT People to the NDA/DUA Request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D03ED-EC67-4CD8-B5B0-7EF7798D1FE8}"/>
              </a:ext>
            </a:extLst>
          </p:cNvPr>
          <p:cNvSpPr txBox="1"/>
          <p:nvPr/>
        </p:nvSpPr>
        <p:spPr>
          <a:xfrm>
            <a:off x="689395" y="6041790"/>
            <a:ext cx="108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andara" panose="020E0502030303020204" pitchFamily="34" charset="0"/>
              </a:rPr>
              <a:t>Please see the next slide for a brief video demonstration of this feature (note: video has no sound).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D44CC1-7FD3-4458-9B67-14D8D39C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376" y="6399272"/>
            <a:ext cx="10431545" cy="365124"/>
          </a:xfrm>
        </p:spPr>
        <p:txBody>
          <a:bodyPr/>
          <a:lstStyle/>
          <a:p>
            <a:r>
              <a:rPr lang="en-US"/>
              <a:t>53 V2 User Guide to Requesting NDAs-DUAs January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0FC89-A822-B341-9221-FFFC7532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98327-7A2C-44E7-8CE5-FA8F44A71268}" type="slidenum">
              <a:rPr lang="en-US" smtClean="0"/>
              <a:t>9</a:t>
            </a:fld>
            <a:endParaRPr lang="en-US" dirty="0"/>
          </a:p>
        </p:txBody>
      </p:sp>
      <p:pic>
        <p:nvPicPr>
          <p:cNvPr id="15" name="Picture 14" descr="MIT OSATT Logo">
            <a:extLst>
              <a:ext uri="{FF2B5EF4-FFF2-40B4-BE49-F238E27FC236}">
                <a16:creationId xmlns:a16="http://schemas.microsoft.com/office/drawing/2014/main" id="{F39565BB-ECE0-AA4C-B483-9047F08DC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7" y="291420"/>
            <a:ext cx="4267663" cy="444104"/>
          </a:xfrm>
          <a:prstGeom prst="rect">
            <a:avLst/>
          </a:prstGeom>
        </p:spPr>
      </p:pic>
      <p:pic>
        <p:nvPicPr>
          <p:cNvPr id="4" name="Picture 3" descr="Add People Button screenshot">
            <a:extLst>
              <a:ext uri="{FF2B5EF4-FFF2-40B4-BE49-F238E27FC236}">
                <a16:creationId xmlns:a16="http://schemas.microsoft.com/office/drawing/2014/main" id="{0D98C01C-9572-034A-9BE0-DBF4E699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423" y="2084561"/>
            <a:ext cx="1060450" cy="812260"/>
          </a:xfrm>
          <a:prstGeom prst="rect">
            <a:avLst/>
          </a:prstGeom>
        </p:spPr>
      </p:pic>
      <p:pic>
        <p:nvPicPr>
          <p:cNvPr id="5" name="Picture 4" descr="Adding People pop-up window screenshot">
            <a:extLst>
              <a:ext uri="{FF2B5EF4-FFF2-40B4-BE49-F238E27FC236}">
                <a16:creationId xmlns:a16="http://schemas.microsoft.com/office/drawing/2014/main" id="{D095AE1B-5DF9-E441-9C58-7C19C38F9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558" y="3157955"/>
            <a:ext cx="5487278" cy="26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6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11138</TotalTime>
  <Words>1276</Words>
  <Application>Microsoft Macintosh PowerPoint</Application>
  <PresentationFormat>Widescreen</PresentationFormat>
  <Paragraphs>158</Paragraphs>
  <Slides>25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Massachusetts Institute of Technology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Guide to Requesting NDAs/DUAs January 2022</dc:title>
  <dc:subject>User Guide to Requesting NDAs/DUAs</dc:subject>
  <dc:creator>Susan Dahill</dc:creator>
  <cp:keywords>NDA, DUA, Agreement, Award, Negotiation, PI, Questionnaire, Sponsor</cp:keywords>
  <dc:description/>
  <cp:lastModifiedBy>Microsoft Office User</cp:lastModifiedBy>
  <cp:revision>247</cp:revision>
  <dcterms:created xsi:type="dcterms:W3CDTF">2020-12-15T14:35:06Z</dcterms:created>
  <dcterms:modified xsi:type="dcterms:W3CDTF">2022-01-14T17:04:41Z</dcterms:modified>
  <cp:category>Agreement Module</cp:category>
</cp:coreProperties>
</file>